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1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8/4/2021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uz-Cyrl-UZ" sz="1100" b="1" i="1" dirty="0" smtClean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i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Наманган вилояти</a:t>
            </a:r>
            <a:endParaRPr lang="ru-RU" sz="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endParaRPr lang="en-US" sz="11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Cyrl-UZ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Лойиханинг ишлаб </a:t>
            </a:r>
            <a:r>
              <a:rPr lang="en-US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чиқариш қуввати</a:t>
            </a:r>
            <a:r>
              <a:rPr lang="en-US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йилига – </a:t>
            </a:r>
          </a:p>
          <a:p>
            <a:r>
              <a:rPr lang="uz-Cyrl-UZ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Паррандачилик</a:t>
            </a:r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1690 та </a:t>
            </a:r>
          </a:p>
          <a:p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Балиқчилик</a:t>
            </a:r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 та </a:t>
            </a:r>
          </a:p>
          <a:p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Экотуризм </a:t>
            </a:r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 та </a:t>
            </a:r>
            <a:r>
              <a:rPr lang="ru-RU" sz="11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одамга</a:t>
            </a:r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1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хизмат</a:t>
            </a:r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кўрсатади</a:t>
            </a:r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uz-Cyrl-UZ" sz="11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SemiConden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 smtClean="0">
                <a:solidFill>
                  <a:schemeClr val="bg1"/>
                </a:solidFill>
                <a:latin typeface="Bahnschrift SemiBold SemiConden" pitchFamily="34" charset="0"/>
              </a:rPr>
              <a:t>Лойиҳа манзили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 smtClean="0">
                <a:solidFill>
                  <a:schemeClr val="bg1"/>
                </a:solidFill>
                <a:latin typeface="Bahnschrift SemiBold SemiConden" pitchFamily="34" charset="0"/>
              </a:rPr>
              <a:t>Лойиҳанинг иқтисодий кўрсаткичлари</a:t>
            </a:r>
            <a:endParaRPr lang="ru-RU" sz="1400" dirty="0" smtClean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 smtClean="0">
              <a:solidFill>
                <a:schemeClr val="bg1"/>
              </a:solidFill>
            </a:endParaRPr>
          </a:p>
          <a:p>
            <a:pPr algn="ctr" fontAlgn="base"/>
            <a:endParaRPr lang="ru-RU" sz="1400" dirty="0" smtClean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Лойиҳа тавсифи</a:t>
            </a:r>
            <a:endParaRPr lang="ru-RU" b="1" cap="all" dirty="0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Ўз маблағи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Банк кредити</a:t>
            </a:r>
            <a:r>
              <a:rPr lang="en-US" sz="1400" dirty="0" smtClean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Ишчи ўрин сони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898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Ишга тушиш вақти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728384" y="5092059"/>
            <a:ext cx="5806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120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 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829644" y="6323606"/>
            <a:ext cx="470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160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9300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7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нафар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 smtClean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 smtClean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 smtClean="0">
                <a:latin typeface="Bahnschrift SemiBold SemiConden" pitchFamily="34" charset="0"/>
              </a:rPr>
              <a:t>Лойиҳа қиймати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5613458" y="5504508"/>
            <a:ext cx="5614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Cyrl-UZ" sz="2000" dirty="0" smtClean="0">
                <a:solidFill>
                  <a:srgbClr val="C00000"/>
                </a:solidFill>
                <a:latin typeface="Bahnschrift SemiBold SemiConden" pitchFamily="34" charset="0"/>
              </a:rPr>
              <a:t>280</a:t>
            </a:r>
            <a:endParaRPr lang="ru-RU" sz="2000" dirty="0"/>
          </a:p>
        </p:txBody>
      </p:sp>
      <p:sp>
        <p:nvSpPr>
          <p:cNvPr id="171" name="Прямоугольник 170"/>
          <p:cNvSpPr/>
          <p:nvPr/>
        </p:nvSpPr>
        <p:spPr>
          <a:xfrm>
            <a:off x="5946644" y="5571050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latin typeface="Bahnschrift SemiBold SemiConden" pitchFamily="34" charset="0"/>
              </a:rPr>
              <a:t>  </a:t>
            </a:r>
            <a:r>
              <a:rPr lang="uz-Cyrl-UZ" sz="12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2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099606" y="5139649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Н</a:t>
            </a:r>
            <a:r>
              <a:rPr lang="en-US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255448" y="1152902"/>
            <a:ext cx="19464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1600" dirty="0">
                <a:solidFill>
                  <a:schemeClr val="bg1"/>
                </a:solidFill>
              </a:rPr>
              <a:t>Балиқчилик, Паррандачилик </a:t>
            </a:r>
            <a:endParaRPr lang="uz-Cyrl-UZ" sz="1600" dirty="0" smtClean="0">
              <a:solidFill>
                <a:schemeClr val="bg1"/>
              </a:solidFill>
            </a:endParaRPr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 smtClean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584331" y="76761"/>
            <a:ext cx="76486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Балиқчилик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Паррандачилик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Эко туризм”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фаолиятини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ташкил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килиш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Arial"/>
                <a:cs typeface="Arial"/>
              </a:rPr>
              <a:t>” </a:t>
            </a:r>
            <a:endParaRPr lang="ru-RU" b="1" dirty="0" smtClean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01470" y="4212232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 smtClean="0">
                <a:solidFill>
                  <a:schemeClr val="bg1"/>
                </a:solidFill>
                <a:cs typeface="Arial" pitchFamily="34" charset="0"/>
              </a:rPr>
              <a:t>Ўз-ўзини қоплаш (</a:t>
            </a:r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39447" y="2754225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353423" y="1864271"/>
            <a:ext cx="734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йил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 smtClean="0">
                <a:solidFill>
                  <a:schemeClr val="bg1"/>
                </a:solidFill>
                <a:cs typeface="Arial" pitchFamily="34" charset="0"/>
              </a:rPr>
              <a:t>Соф жорий қиймат (</a:t>
            </a:r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8707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 smtClean="0">
                <a:solidFill>
                  <a:srgbClr val="C00000"/>
                </a:solidFill>
                <a:latin typeface="Bahnschrift SemiBold SemiConden" pitchFamily="34" charset="0"/>
              </a:rPr>
              <a:t>  </a:t>
            </a:r>
            <a:r>
              <a:rPr lang="ru-RU" sz="1600" smtClean="0">
                <a:solidFill>
                  <a:srgbClr val="C00000"/>
                </a:solidFill>
                <a:latin typeface="Bahnschrift SemiBold SemiConden" pitchFamily="34" charset="0"/>
              </a:rPr>
              <a:t>140</a:t>
            </a:r>
            <a:r>
              <a:rPr lang="uz-Cyrl-UZ" sz="160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sz="1200" smtClean="0">
                <a:solidFill>
                  <a:srgbClr val="C00000"/>
                </a:solidFill>
                <a:latin typeface="Bahnschrift SemiBold SemiConden" pitchFamily="34" charset="0"/>
              </a:rPr>
              <a:t>МЛН</a:t>
            </a:r>
            <a:endParaRPr lang="uz-Cyrl-UZ" sz="1600" dirty="0" smtClean="0">
              <a:solidFill>
                <a:srgbClr val="C00000"/>
              </a:solidFill>
              <a:latin typeface="Bahnschrift SemiBold SemiConden" pitchFamily="34" charset="0"/>
            </a:endParaRPr>
          </a:p>
          <a:p>
            <a:r>
              <a:rPr lang="uz-Cyrl-UZ" sz="1600" dirty="0" smtClean="0">
                <a:solidFill>
                  <a:srgbClr val="C00000"/>
                </a:solidFill>
                <a:latin typeface="Bahnschrift SemiBold SemiConden" pitchFamily="34" charset="0"/>
              </a:rPr>
              <a:t>     сўм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 smtClean="0">
                <a:solidFill>
                  <a:schemeClr val="bg1"/>
                </a:solidFill>
                <a:cs typeface="Arial" pitchFamily="34" charset="0"/>
              </a:rPr>
              <a:t>Ички даромадлилик даражаси(</a:t>
            </a:r>
            <a:r>
              <a:rPr lang="en-US" altLang="ko-KR" sz="1100" b="1" dirty="0" smtClean="0">
                <a:solidFill>
                  <a:schemeClr val="bg1"/>
                </a:solidFill>
                <a:cs typeface="Arial" pitchFamily="34" charset="0"/>
              </a:rPr>
              <a:t>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080942" y="2566543"/>
            <a:ext cx="764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Bahnschrift SemiBold SemiConden" pitchFamily="34" charset="0"/>
              </a:rPr>
              <a:t>43</a:t>
            </a:r>
            <a:r>
              <a:rPr lang="ru-RU" dirty="0" smtClean="0">
                <a:solidFill>
                  <a:srgbClr val="C00000"/>
                </a:solidFill>
                <a:latin typeface="Bahnschrift SemiBold SemiConden" pitchFamily="34" charset="0"/>
              </a:rPr>
              <a:t>,5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%</a:t>
            </a:r>
            <a:endParaRPr lang="ru-RU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188654" y="2841539"/>
            <a:ext cx="111267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 smtClean="0">
                <a:solidFill>
                  <a:schemeClr val="bg1"/>
                </a:solidFill>
                <a:cs typeface="Arial" pitchFamily="34" charset="0"/>
              </a:rPr>
              <a:t>Инвестиция қайтими (</a:t>
            </a:r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ROI)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319336" y="3248145"/>
            <a:ext cx="663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Bahnschrift SemiBold SemiConden" pitchFamily="34" charset="0"/>
              </a:rPr>
              <a:t>50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 smtClean="0">
                <a:solidFill>
                  <a:schemeClr val="bg1"/>
                </a:solidFill>
                <a:latin typeface="Bahnschrift SemiBold SemiConden" pitchFamily="34" charset="0"/>
              </a:rPr>
              <a:t>Лойиҳанинг харажатлар тақсимоти</a:t>
            </a:r>
            <a:endParaRPr lang="ru-RU" sz="1400" dirty="0" smtClean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25082" y="427733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 smtClean="0">
                <a:solidFill>
                  <a:schemeClr val="bg1"/>
                </a:solidFill>
                <a:cs typeface="Arial" pitchFamily="34" charset="0"/>
              </a:rPr>
              <a:t>Бино қуриш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5312" y="2134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317777" y="1804543"/>
            <a:ext cx="9717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120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млн.</a:t>
            </a:r>
          </a:p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 сўм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23400" y="2265317"/>
            <a:ext cx="113453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 smtClean="0">
                <a:solidFill>
                  <a:schemeClr val="bg1"/>
                </a:solidFill>
                <a:cs typeface="Arial" pitchFamily="34" charset="0"/>
              </a:rPr>
              <a:t>Ускуналар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30665" y="2129851"/>
            <a:ext cx="11581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 smtClean="0">
                <a:solidFill>
                  <a:schemeClr val="bg1"/>
                </a:solidFill>
                <a:cs typeface="Arial" pitchFamily="34" charset="0"/>
              </a:rPr>
              <a:t>Бошқа харажатлар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489117" y="2481876"/>
            <a:ext cx="9268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140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млн.</a:t>
            </a:r>
            <a:endParaRPr lang="uz-Cyrl-UZ" dirty="0" smtClean="0">
              <a:solidFill>
                <a:srgbClr val="C00000"/>
              </a:solidFill>
              <a:latin typeface="Bahnschrift SemiBold SemiConden" pitchFamily="34" charset="0"/>
            </a:endParaRPr>
          </a:p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0852561" y="2464943"/>
            <a:ext cx="9573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20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млн.</a:t>
            </a:r>
          </a:p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pic>
        <p:nvPicPr>
          <p:cNvPr id="1026" name="Picture 2" descr="Namangan Travel Guide, Travel Attractions Namangan, Things to do in Namangan,  Map of Namangan, Weather in Namangan and Travel Reports for Namangan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848" y="1645500"/>
            <a:ext cx="1225205" cy="12252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30" name="Picture 6" descr="IT park with an innovative school to be built in Namanga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712" y="3098338"/>
            <a:ext cx="1225853" cy="1142874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102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195688" y="2843128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pic>
        <p:nvPicPr>
          <p:cNvPr id="112" name="Рисунок 1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424" y="2259206"/>
            <a:ext cx="1660045" cy="16015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9" name="Рисунок 11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77" y="4261417"/>
            <a:ext cx="2703080" cy="22639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1" name="Рисунок 12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5082" y="4360190"/>
            <a:ext cx="2761702" cy="22468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5517</TotalTime>
  <Words>141</Words>
  <Application>Microsoft Office PowerPoint</Application>
  <PresentationFormat>Широкоэкранный</PresentationFormat>
  <Paragraphs>47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맑은 고딕</vt:lpstr>
      <vt:lpstr>Arial</vt:lpstr>
      <vt:lpstr>Bahnschrift SemiBold SemiConden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admin</cp:lastModifiedBy>
  <cp:revision>591</cp:revision>
  <dcterms:created xsi:type="dcterms:W3CDTF">2020-12-11T07:51:35Z</dcterms:created>
  <dcterms:modified xsi:type="dcterms:W3CDTF">2021-08-04T10:40:04Z</dcterms:modified>
</cp:coreProperties>
</file>